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41" r:id="rId2"/>
    <p:sldId id="693" r:id="rId3"/>
    <p:sldId id="694" r:id="rId4"/>
    <p:sldId id="695" r:id="rId5"/>
    <p:sldId id="697" r:id="rId6"/>
    <p:sldId id="657" r:id="rId7"/>
    <p:sldId id="663" r:id="rId8"/>
    <p:sldId id="704" r:id="rId9"/>
    <p:sldId id="703" r:id="rId10"/>
    <p:sldId id="729" r:id="rId11"/>
    <p:sldId id="705" r:id="rId12"/>
    <p:sldId id="666" r:id="rId13"/>
    <p:sldId id="706" r:id="rId14"/>
    <p:sldId id="707" r:id="rId15"/>
    <p:sldId id="708" r:id="rId16"/>
    <p:sldId id="668" r:id="rId17"/>
    <p:sldId id="698" r:id="rId18"/>
    <p:sldId id="700" r:id="rId19"/>
    <p:sldId id="711" r:id="rId20"/>
    <p:sldId id="710" r:id="rId21"/>
    <p:sldId id="714" r:id="rId22"/>
    <p:sldId id="715" r:id="rId23"/>
    <p:sldId id="716" r:id="rId24"/>
    <p:sldId id="712" r:id="rId25"/>
    <p:sldId id="717" r:id="rId26"/>
    <p:sldId id="718" r:id="rId27"/>
    <p:sldId id="720" r:id="rId28"/>
    <p:sldId id="719" r:id="rId29"/>
    <p:sldId id="699" r:id="rId30"/>
    <p:sldId id="701" r:id="rId31"/>
    <p:sldId id="721" r:id="rId32"/>
    <p:sldId id="723" r:id="rId33"/>
    <p:sldId id="722" r:id="rId34"/>
    <p:sldId id="724" r:id="rId35"/>
    <p:sldId id="725" r:id="rId36"/>
    <p:sldId id="727" r:id="rId37"/>
    <p:sldId id="728" r:id="rId38"/>
    <p:sldId id="702" r:id="rId39"/>
    <p:sldId id="487" r:id="rId4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2600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 autoAdjust="0"/>
    <p:restoredTop sz="86408" autoAdjust="0"/>
  </p:normalViewPr>
  <p:slideViewPr>
    <p:cSldViewPr snapToGrid="0" snapToObjects="1">
      <p:cViewPr varScale="1">
        <p:scale>
          <a:sx n="79" d="100"/>
          <a:sy n="79" d="100"/>
        </p:scale>
        <p:origin x="1120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11/5/23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0.png"/><Relationship Id="rId1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12" Type="http://schemas.openxmlformats.org/officeDocument/2006/relationships/image" Target="../media/image510.png"/><Relationship Id="rId17" Type="http://schemas.openxmlformats.org/officeDocument/2006/relationships/image" Target="../media/image56.png"/><Relationship Id="rId2" Type="http://schemas.openxmlformats.org/officeDocument/2006/relationships/image" Target="../media/image3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54.png"/><Relationship Id="rId10" Type="http://schemas.openxmlformats.org/officeDocument/2006/relationships/image" Target="../media/image490.png"/><Relationship Id="rId19" Type="http://schemas.openxmlformats.org/officeDocument/2006/relationships/image" Target="../media/image58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7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gb.stanford.edu/docs/graphprop/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80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78.emf"/><Relationship Id="rId15" Type="http://schemas.openxmlformats.org/officeDocument/2006/relationships/image" Target="../media/image90.png"/><Relationship Id="rId10" Type="http://schemas.openxmlformats.org/officeDocument/2006/relationships/image" Target="../media/image77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81.emf"/><Relationship Id="rId12" Type="http://schemas.openxmlformats.org/officeDocument/2006/relationships/image" Target="../media/image91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emf"/><Relationship Id="rId11" Type="http://schemas.openxmlformats.org/officeDocument/2006/relationships/image" Target="../media/image103.png"/><Relationship Id="rId5" Type="http://schemas.openxmlformats.org/officeDocument/2006/relationships/image" Target="../media/image83.emf"/><Relationship Id="rId15" Type="http://schemas.openxmlformats.org/officeDocument/2006/relationships/image" Target="../media/image80.emf"/><Relationship Id="rId4" Type="http://schemas.openxmlformats.org/officeDocument/2006/relationships/image" Target="../media/image82.emf"/><Relationship Id="rId14" Type="http://schemas.openxmlformats.org/officeDocument/2006/relationships/image" Target="../media/image7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82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81.emf"/><Relationship Id="rId7" Type="http://schemas.openxmlformats.org/officeDocument/2006/relationships/image" Target="../media/image109.png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82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77.emf"/><Relationship Id="rId21" Type="http://schemas.openxmlformats.org/officeDocument/2006/relationships/image" Target="../media/image124.png"/><Relationship Id="rId7" Type="http://schemas.openxmlformats.org/officeDocument/2006/relationships/image" Target="../media/image81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79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84.emf"/><Relationship Id="rId19" Type="http://schemas.openxmlformats.org/officeDocument/2006/relationships/image" Target="../media/image122.png"/><Relationship Id="rId4" Type="http://schemas.openxmlformats.org/officeDocument/2006/relationships/image" Target="../media/image78.emf"/><Relationship Id="rId9" Type="http://schemas.openxmlformats.org/officeDocument/2006/relationships/image" Target="../media/image83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39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Data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Augmentation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for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Graph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Identifying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roles: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Baseline: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r>
              <a:rPr lang="zh-CN" altLang="en-US" sz="4400" dirty="0"/>
              <a:t> </a:t>
            </a:r>
            <a:r>
              <a:rPr lang="en-US" altLang="zh-CN" sz="4400" dirty="0"/>
              <a:t>Improves</a:t>
            </a:r>
            <a:r>
              <a:rPr lang="zh-CN" altLang="en-US" sz="4400" dirty="0"/>
              <a:t> </a:t>
            </a:r>
            <a:r>
              <a:rPr lang="en-US" altLang="zh-CN" sz="4400" dirty="0"/>
              <a:t>Label</a:t>
            </a:r>
            <a:r>
              <a:rPr lang="zh-CN" altLang="en-US" sz="4400" dirty="0"/>
              <a:t> </a:t>
            </a:r>
            <a:r>
              <a:rPr lang="en-US" altLang="zh-CN" sz="4400" dirty="0"/>
              <a:t>Prediction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AC1C6-D70D-DD38-622B-3DB1A05A3AEB}"/>
              </a:ext>
            </a:extLst>
          </p:cNvPr>
          <p:cNvGrpSpPr/>
          <p:nvPr/>
        </p:nvGrpSpPr>
        <p:grpSpPr>
          <a:xfrm>
            <a:off x="4494551" y="4857698"/>
            <a:ext cx="1097280" cy="915406"/>
            <a:chOff x="4608434" y="2864031"/>
            <a:chExt cx="1097280" cy="9154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52DCD0-12CD-208B-B86B-6A12CD7BD0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8434" y="2864031"/>
              <a:ext cx="1097280" cy="915406"/>
              <a:chOff x="2443457" y="1577463"/>
              <a:chExt cx="681978" cy="5689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F61EF3-6B48-F313-3418-03AF8385D495}"/>
                  </a:ext>
                </a:extLst>
              </p:cNvPr>
              <p:cNvSpPr/>
              <p:nvPr/>
            </p:nvSpPr>
            <p:spPr>
              <a:xfrm>
                <a:off x="2443457" y="1577463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590EBF-9CCF-33C1-E2A4-C04218B359F8}"/>
                  </a:ext>
                </a:extLst>
              </p:cNvPr>
              <p:cNvSpPr/>
              <p:nvPr/>
            </p:nvSpPr>
            <p:spPr>
              <a:xfrm>
                <a:off x="2557120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23F503-5E10-7164-CB49-A6AEED32FB17}"/>
                  </a:ext>
                </a:extLst>
              </p:cNvPr>
              <p:cNvSpPr/>
              <p:nvPr/>
            </p:nvSpPr>
            <p:spPr>
              <a:xfrm>
                <a:off x="2670783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EDE51C-62B9-5B14-5BEE-D8FCB075F990}"/>
                  </a:ext>
                </a:extLst>
              </p:cNvPr>
              <p:cNvSpPr/>
              <p:nvPr/>
            </p:nvSpPr>
            <p:spPr>
              <a:xfrm>
                <a:off x="2784446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71F7F6-E025-BE71-BA4F-920F514F0977}"/>
                  </a:ext>
                </a:extLst>
              </p:cNvPr>
              <p:cNvSpPr/>
              <p:nvPr/>
            </p:nvSpPr>
            <p:spPr>
              <a:xfrm>
                <a:off x="2898109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1947FC-B7C6-4EF4-038E-5B330626521B}"/>
                  </a:ext>
                </a:extLst>
              </p:cNvPr>
              <p:cNvSpPr/>
              <p:nvPr/>
            </p:nvSpPr>
            <p:spPr>
              <a:xfrm>
                <a:off x="3011772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D2DBF5-F1B1-C0D3-9006-B04577A9CC43}"/>
                  </a:ext>
                </a:extLst>
              </p:cNvPr>
              <p:cNvSpPr/>
              <p:nvPr/>
            </p:nvSpPr>
            <p:spPr>
              <a:xfrm>
                <a:off x="2443457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4CEC0-7DFA-B2BF-DC6D-778157CC998D}"/>
                  </a:ext>
                </a:extLst>
              </p:cNvPr>
              <p:cNvSpPr/>
              <p:nvPr/>
            </p:nvSpPr>
            <p:spPr>
              <a:xfrm>
                <a:off x="2557120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CE4DD6-32D1-828F-0C35-31167C7C0073}"/>
                  </a:ext>
                </a:extLst>
              </p:cNvPr>
              <p:cNvSpPr/>
              <p:nvPr/>
            </p:nvSpPr>
            <p:spPr>
              <a:xfrm>
                <a:off x="2670783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893BDC-5B77-D3F0-87E1-218F625D4B5A}"/>
                  </a:ext>
                </a:extLst>
              </p:cNvPr>
              <p:cNvSpPr/>
              <p:nvPr/>
            </p:nvSpPr>
            <p:spPr>
              <a:xfrm>
                <a:off x="2784446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78060E-64CD-1CD2-F851-A1C098A56E4E}"/>
                  </a:ext>
                </a:extLst>
              </p:cNvPr>
              <p:cNvSpPr/>
              <p:nvPr/>
            </p:nvSpPr>
            <p:spPr>
              <a:xfrm>
                <a:off x="2898109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3A3B6-CEA3-2BE2-A132-AEE424AE2568}"/>
                  </a:ext>
                </a:extLst>
              </p:cNvPr>
              <p:cNvSpPr/>
              <p:nvPr/>
            </p:nvSpPr>
            <p:spPr>
              <a:xfrm>
                <a:off x="3011772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A8E964-A148-ABB9-CC38-4BC42D5A1CB2}"/>
                  </a:ext>
                </a:extLst>
              </p:cNvPr>
              <p:cNvSpPr/>
              <p:nvPr/>
            </p:nvSpPr>
            <p:spPr>
              <a:xfrm>
                <a:off x="2443457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1559E4-AC49-32D9-B5A8-C7320C39C52E}"/>
                  </a:ext>
                </a:extLst>
              </p:cNvPr>
              <p:cNvSpPr/>
              <p:nvPr/>
            </p:nvSpPr>
            <p:spPr>
              <a:xfrm>
                <a:off x="2557120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8340538-44D5-163B-B8B1-40ED941DAB35}"/>
                  </a:ext>
                </a:extLst>
              </p:cNvPr>
              <p:cNvSpPr/>
              <p:nvPr/>
            </p:nvSpPr>
            <p:spPr>
              <a:xfrm>
                <a:off x="2670783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723659A-A7D4-0E54-E373-8BE392377AFA}"/>
                  </a:ext>
                </a:extLst>
              </p:cNvPr>
              <p:cNvSpPr/>
              <p:nvPr/>
            </p:nvSpPr>
            <p:spPr>
              <a:xfrm>
                <a:off x="2784446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26B329-03D0-2487-AFDD-F169A20A82B6}"/>
                  </a:ext>
                </a:extLst>
              </p:cNvPr>
              <p:cNvSpPr/>
              <p:nvPr/>
            </p:nvSpPr>
            <p:spPr>
              <a:xfrm>
                <a:off x="2898109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059570-695E-59C0-9BF9-2C9B6D561A8A}"/>
                  </a:ext>
                </a:extLst>
              </p:cNvPr>
              <p:cNvSpPr/>
              <p:nvPr/>
            </p:nvSpPr>
            <p:spPr>
              <a:xfrm>
                <a:off x="3011772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4016F-7D08-CCCC-4CC5-BC9C3A563D80}"/>
                </a:ext>
              </a:extLst>
            </p:cNvPr>
            <p:cNvSpPr txBox="1"/>
            <p:nvPr/>
          </p:nvSpPr>
          <p:spPr>
            <a:xfrm>
              <a:off x="4921651" y="3156323"/>
              <a:ext cx="5100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63ECA6D-E29C-0C92-E9B0-742F5692EB2E}"/>
              </a:ext>
            </a:extLst>
          </p:cNvPr>
          <p:cNvSpPr/>
          <p:nvPr/>
        </p:nvSpPr>
        <p:spPr>
          <a:xfrm>
            <a:off x="1968335" y="3146565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169DA38-6139-C13F-499D-61266FA5FE9D}"/>
              </a:ext>
            </a:extLst>
          </p:cNvPr>
          <p:cNvSpPr/>
          <p:nvPr/>
        </p:nvSpPr>
        <p:spPr>
          <a:xfrm>
            <a:off x="3354098" y="314085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ED1538-A8BE-F144-C09F-B0718123E76F}"/>
              </a:ext>
            </a:extLst>
          </p:cNvPr>
          <p:cNvGrpSpPr/>
          <p:nvPr/>
        </p:nvGrpSpPr>
        <p:grpSpPr>
          <a:xfrm>
            <a:off x="4795975" y="2774454"/>
            <a:ext cx="400110" cy="1126221"/>
            <a:chOff x="7149861" y="3414798"/>
            <a:chExt cx="400110" cy="11262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ED86F37-B3CF-DC7B-A2C4-3099381CB8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574" y="3414798"/>
              <a:ext cx="182880" cy="1126221"/>
              <a:chOff x="2857113" y="656513"/>
              <a:chExt cx="113669" cy="7000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CB2FB5-6CFC-AB5F-C51D-817C12CAF4CF}"/>
                  </a:ext>
                </a:extLst>
              </p:cNvPr>
              <p:cNvSpPr/>
              <p:nvPr/>
            </p:nvSpPr>
            <p:spPr>
              <a:xfrm>
                <a:off x="2857119" y="656513"/>
                <a:ext cx="113663" cy="1136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279B57-A4DC-C65F-A528-BEAA5618DE12}"/>
                  </a:ext>
                </a:extLst>
              </p:cNvPr>
              <p:cNvSpPr/>
              <p:nvPr/>
            </p:nvSpPr>
            <p:spPr>
              <a:xfrm>
                <a:off x="2857119" y="770892"/>
                <a:ext cx="113663" cy="113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5B8DE5E-601E-3966-A694-B922E0A512D1}"/>
                  </a:ext>
                </a:extLst>
              </p:cNvPr>
              <p:cNvSpPr/>
              <p:nvPr/>
            </p:nvSpPr>
            <p:spPr>
              <a:xfrm>
                <a:off x="2857114" y="889301"/>
                <a:ext cx="113663" cy="1136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900481-C8CF-D61C-A8F5-3607DB7A46A7}"/>
                  </a:ext>
                </a:extLst>
              </p:cNvPr>
              <p:cNvSpPr/>
              <p:nvPr/>
            </p:nvSpPr>
            <p:spPr>
              <a:xfrm>
                <a:off x="2857113" y="1242852"/>
                <a:ext cx="113663" cy="113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ECADBB-B498-6711-FA10-0138ACA14834}"/>
                </a:ext>
              </a:extLst>
            </p:cNvPr>
            <p:cNvSpPr txBox="1"/>
            <p:nvPr/>
          </p:nvSpPr>
          <p:spPr>
            <a:xfrm rot="16200000">
              <a:off x="7094914" y="3926397"/>
              <a:ext cx="510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7304C3-A809-D81B-1671-F40454E1C652}"/>
              </a:ext>
            </a:extLst>
          </p:cNvPr>
          <p:cNvSpPr/>
          <p:nvPr/>
        </p:nvSpPr>
        <p:spPr>
          <a:xfrm>
            <a:off x="1986179" y="522718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5D7A77-8BC2-04B6-3857-2B9207C0D6E4}"/>
              </a:ext>
            </a:extLst>
          </p:cNvPr>
          <p:cNvGrpSpPr>
            <a:grpSpLocks noChangeAspect="1"/>
          </p:cNvGrpSpPr>
          <p:nvPr/>
        </p:nvGrpSpPr>
        <p:grpSpPr>
          <a:xfrm>
            <a:off x="7804802" y="3144505"/>
            <a:ext cx="1097280" cy="182880"/>
            <a:chOff x="3986296" y="2664266"/>
            <a:chExt cx="681978" cy="113663"/>
          </a:xfrm>
        </p:grpSpPr>
        <p:sp>
          <p:nvSpPr>
            <p:cNvPr id="70" name="Rectangle 148">
              <a:extLst>
                <a:ext uri="{FF2B5EF4-FFF2-40B4-BE49-F238E27FC236}">
                  <a16:creationId xmlns:a16="http://schemas.microsoft.com/office/drawing/2014/main" id="{5740C7EC-94FF-9405-7B0D-C823C3DDAC7F}"/>
                </a:ext>
              </a:extLst>
            </p:cNvPr>
            <p:cNvSpPr/>
            <p:nvPr/>
          </p:nvSpPr>
          <p:spPr>
            <a:xfrm>
              <a:off x="3986296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B7C66AC3-C8FB-6BAB-51C9-60891CAA5810}"/>
                </a:ext>
              </a:extLst>
            </p:cNvPr>
            <p:cNvSpPr/>
            <p:nvPr/>
          </p:nvSpPr>
          <p:spPr>
            <a:xfrm>
              <a:off x="4099959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Rectangle 150">
              <a:extLst>
                <a:ext uri="{FF2B5EF4-FFF2-40B4-BE49-F238E27FC236}">
                  <a16:creationId xmlns:a16="http://schemas.microsoft.com/office/drawing/2014/main" id="{08AD2467-EFCB-5A1F-8E44-3E85FC392B96}"/>
                </a:ext>
              </a:extLst>
            </p:cNvPr>
            <p:cNvSpPr/>
            <p:nvPr/>
          </p:nvSpPr>
          <p:spPr>
            <a:xfrm>
              <a:off x="4213622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 151">
              <a:extLst>
                <a:ext uri="{FF2B5EF4-FFF2-40B4-BE49-F238E27FC236}">
                  <a16:creationId xmlns:a16="http://schemas.microsoft.com/office/drawing/2014/main" id="{9EB9A0BB-459C-926F-B7C4-A80436BA1789}"/>
                </a:ext>
              </a:extLst>
            </p:cNvPr>
            <p:cNvSpPr/>
            <p:nvPr/>
          </p:nvSpPr>
          <p:spPr>
            <a:xfrm>
              <a:off x="4327285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" name="Rectangle 152">
              <a:extLst>
                <a:ext uri="{FF2B5EF4-FFF2-40B4-BE49-F238E27FC236}">
                  <a16:creationId xmlns:a16="http://schemas.microsoft.com/office/drawing/2014/main" id="{F3A8CD70-A3DB-53DC-6533-3E92C2A7E18F}"/>
                </a:ext>
              </a:extLst>
            </p:cNvPr>
            <p:cNvSpPr/>
            <p:nvPr/>
          </p:nvSpPr>
          <p:spPr>
            <a:xfrm>
              <a:off x="4440948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Rectangle 153">
              <a:extLst>
                <a:ext uri="{FF2B5EF4-FFF2-40B4-BE49-F238E27FC236}">
                  <a16:creationId xmlns:a16="http://schemas.microsoft.com/office/drawing/2014/main" id="{41A4B100-7E09-AA7A-8F93-BC44B9CA2159}"/>
                </a:ext>
              </a:extLst>
            </p:cNvPr>
            <p:cNvSpPr/>
            <p:nvPr/>
          </p:nvSpPr>
          <p:spPr>
            <a:xfrm>
              <a:off x="4554611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/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/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26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blipFill>
                <a:blip r:embed="rId3"/>
                <a:stretch>
                  <a:fillRect l="-2000" r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7D45A0-B42D-0053-339C-92ABD796883B}"/>
              </a:ext>
            </a:extLst>
          </p:cNvPr>
          <p:cNvSpPr/>
          <p:nvPr/>
        </p:nvSpPr>
        <p:spPr>
          <a:xfrm>
            <a:off x="9463984" y="2975078"/>
            <a:ext cx="1272142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52456B-14EF-035C-E259-0BCF7CB9B66D}"/>
              </a:ext>
            </a:extLst>
          </p:cNvPr>
          <p:cNvCxnSpPr>
            <a:cxnSpLocks/>
          </p:cNvCxnSpPr>
          <p:nvPr/>
        </p:nvCxnSpPr>
        <p:spPr>
          <a:xfrm flipV="1">
            <a:off x="1504791" y="3606136"/>
            <a:ext cx="457177" cy="322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783149-A084-E0A8-FC53-3C45477D89E0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3055865" y="339308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BB707B2-23E4-9C41-5B80-F8B74B9028E7}"/>
              </a:ext>
            </a:extLst>
          </p:cNvPr>
          <p:cNvCxnSpPr>
            <a:cxnSpLocks/>
          </p:cNvCxnSpPr>
          <p:nvPr/>
        </p:nvCxnSpPr>
        <p:spPr>
          <a:xfrm>
            <a:off x="1518569" y="5046642"/>
            <a:ext cx="449766" cy="270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9967615-AD1A-6950-645A-1A2D973AC27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073709" y="5479410"/>
            <a:ext cx="1367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B31F57-440E-DC79-7C4E-4D67A4AAB110}"/>
              </a:ext>
            </a:extLst>
          </p:cNvPr>
          <p:cNvCxnSpPr>
            <a:cxnSpLocks/>
          </p:cNvCxnSpPr>
          <p:nvPr/>
        </p:nvCxnSpPr>
        <p:spPr>
          <a:xfrm flipV="1">
            <a:off x="5397731" y="3231105"/>
            <a:ext cx="2247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F6FC45B-7CEE-3E3E-07A0-3CB6F9C19F2A}"/>
              </a:ext>
            </a:extLst>
          </p:cNvPr>
          <p:cNvCxnSpPr>
            <a:cxnSpLocks/>
          </p:cNvCxnSpPr>
          <p:nvPr/>
        </p:nvCxnSpPr>
        <p:spPr>
          <a:xfrm flipV="1">
            <a:off x="5645865" y="3418778"/>
            <a:ext cx="1950052" cy="1806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EBFA54-8369-FEFD-5E3F-7D1398714818}"/>
              </a:ext>
            </a:extLst>
          </p:cNvPr>
          <p:cNvCxnSpPr>
            <a:cxnSpLocks/>
          </p:cNvCxnSpPr>
          <p:nvPr/>
        </p:nvCxnSpPr>
        <p:spPr>
          <a:xfrm flipV="1">
            <a:off x="10743674" y="3221966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/>
              <p:nvPr/>
            </p:nvSpPr>
            <p:spPr>
              <a:xfrm>
                <a:off x="6698557" y="3365670"/>
                <a:ext cx="2338244" cy="87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57" y="3365670"/>
                <a:ext cx="2338244" cy="875881"/>
              </a:xfrm>
              <a:prstGeom prst="rect">
                <a:avLst/>
              </a:prstGeom>
              <a:blipFill>
                <a:blip r:embed="rId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/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representations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/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Node’s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being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classified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blipFill>
                <a:blip r:embed="rId6"/>
                <a:stretch>
                  <a:fillRect t="-5357" r="-175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/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solidFill>
                    <a:schemeClr val="bg2">
                      <a:lumMod val="10000"/>
                    </a:schemeClr>
                  </a:solidFill>
                  <a:latin typeface="Avenir Medium"/>
                </a:endParaRPr>
              </a:p>
            </p:txBody>
          </p:sp>
        </mc:Choice>
        <mc:Fallback xmlns="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>
            <a:extLst>
              <a:ext uri="{FF2B5EF4-FFF2-40B4-BE49-F238E27FC236}">
                <a16:creationId xmlns:a16="http://schemas.microsoft.com/office/drawing/2014/main" id="{A84B9C42-C7C6-FE99-9466-2882A011C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894" y="3928893"/>
            <a:ext cx="1280160" cy="649356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3B66AA7-CEE1-66FA-622B-F69D3824FC41}"/>
              </a:ext>
            </a:extLst>
          </p:cNvPr>
          <p:cNvCxnSpPr>
            <a:cxnSpLocks/>
          </p:cNvCxnSpPr>
          <p:nvPr/>
        </p:nvCxnSpPr>
        <p:spPr>
          <a:xfrm flipV="1">
            <a:off x="4447395" y="338415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6B419EF-49F9-A552-43C2-3EC4929BAFFA}"/>
              </a:ext>
            </a:extLst>
          </p:cNvPr>
          <p:cNvCxnSpPr>
            <a:cxnSpLocks/>
          </p:cNvCxnSpPr>
          <p:nvPr/>
        </p:nvCxnSpPr>
        <p:spPr>
          <a:xfrm flipV="1">
            <a:off x="8938239" y="3231105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/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blipFill>
                <a:blip r:embed="rId10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09F927B-4F96-43C2-3675-8D2A8AE8F80C}"/>
              </a:ext>
            </a:extLst>
          </p:cNvPr>
          <p:cNvCxnSpPr>
            <a:stCxn id="78" idx="3"/>
          </p:cNvCxnSpPr>
          <p:nvPr/>
        </p:nvCxnSpPr>
        <p:spPr>
          <a:xfrm>
            <a:off x="11884909" y="3182210"/>
            <a:ext cx="2302835" cy="0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8D418B-99F1-2DC9-886E-B4659A73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6781905"/>
            <a:ext cx="14771147" cy="68982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trained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~500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examples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cannot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effectively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capture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rationales.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How: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Rationales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key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factors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Labels,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then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Creating</a:t>
            </a:r>
            <a:r>
              <a:rPr lang="zh-CN" altLang="en-US" sz="4400" dirty="0"/>
              <a:t> </a:t>
            </a:r>
            <a:r>
              <a:rPr lang="en-US" altLang="zh-CN" sz="4400" dirty="0"/>
              <a:t>More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Examples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rgbClr val="FF0000"/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2" y="4262431"/>
            <a:ext cx="2672862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4" y="4262431"/>
            <a:ext cx="280879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6" y="6922228"/>
            <a:ext cx="2670048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32" y="6922228"/>
            <a:ext cx="283464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02755"/>
              </p:ext>
            </p:extLst>
          </p:nvPr>
        </p:nvGraphicFramePr>
        <p:xfrm>
          <a:off x="6362607" y="1636765"/>
          <a:ext cx="9620297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sz="2000" b="0" dirty="0"/>
                        <a:t>GREA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w/o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Replace</a:t>
                      </a:r>
                      <a:endParaRPr lang="en-US" sz="20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60.6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64.0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9.0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1,556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45105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902077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9819"/>
              </p:ext>
            </p:extLst>
          </p:nvPr>
        </p:nvGraphicFramePr>
        <p:xfrm>
          <a:off x="6362607" y="1636765"/>
          <a:ext cx="9620297" cy="3886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38452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  <a:p>
                      <a:r>
                        <a:rPr lang="en-US" altLang="zh-CN" sz="2300" dirty="0"/>
                        <a:t>(Higher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HIV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ToxCast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Tox21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BBBP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.7466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.5954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.4727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.7218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.6520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.6709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.7733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.6510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.7563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.6599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.6892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GREA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w/o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.7377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.6614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.7808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.6736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430883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.7794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.6662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.7822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.6986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Molecule:</a:t>
            </a: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Improvement</a:t>
            </a:r>
            <a:endParaRPr lang="en-US" altLang="zh-CN" sz="2400" baseline="30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Across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1816"/>
              </p:ext>
            </p:extLst>
          </p:nvPr>
        </p:nvGraphicFramePr>
        <p:xfrm>
          <a:off x="6362607" y="5572623"/>
          <a:ext cx="8136958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BACE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ClinTox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SIDER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.6251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.5331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.5644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.7757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.8450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.6181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.7383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.8291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.5718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.7947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.8819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.6035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0" dirty="0"/>
                        <a:t>GREA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w/o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Replace</a:t>
                      </a:r>
                      <a:endParaRPr lang="en-US" sz="23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.7655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.8708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.6222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4058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.8191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.8961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.6316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924829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4256743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Semi-Supervised</a:t>
            </a:r>
            <a:br>
              <a:rPr lang="en-US" sz="5400" dirty="0"/>
            </a:br>
            <a:r>
              <a:rPr lang="en-US" sz="5400" dirty="0"/>
              <a:t>Graph</a:t>
            </a:r>
            <a:r>
              <a:rPr lang="zh-CN" altLang="en-US" sz="5400" dirty="0"/>
              <a:t> </a:t>
            </a:r>
            <a:r>
              <a:rPr lang="en-US" sz="5400" dirty="0"/>
              <a:t>Imbalanced Regression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81" y="3039928"/>
            <a:ext cx="5423281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0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1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Mixing-up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0019"/>
              </p:ext>
            </p:extLst>
          </p:nvPr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8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22259"/>
              </p:ext>
            </p:extLst>
          </p:nvPr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951F2F-5224-FD82-186D-46EAB3FD2224}"/>
              </a:ext>
            </a:extLst>
          </p:cNvPr>
          <p:cNvSpPr txBox="1"/>
          <p:nvPr/>
        </p:nvSpPr>
        <p:spPr>
          <a:xfrm>
            <a:off x="275666" y="5847391"/>
            <a:ext cx="63064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Medium-shot,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Absolute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(MAE).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shots,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region?</a:t>
            </a:r>
          </a:p>
        </p:txBody>
      </p:sp>
    </p:spTree>
    <p:extLst>
      <p:ext uri="{BB962C8B-B14F-4D97-AF65-F5344CB8AC3E}">
        <p14:creationId xmlns:p14="http://schemas.microsoft.com/office/powerpoint/2010/main" val="35604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400668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0.777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15061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9513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18361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Ablation Study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80556" r="-617919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80556" r="-617919" b="-3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4917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1282" r="-617919" b="-17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8490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62687" r="-617919" b="-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7D7E5A6-FC7F-87DE-ABF3-88AEB59E454D}"/>
              </a:ext>
            </a:extLst>
          </p:cNvPr>
          <p:cNvSpPr txBox="1">
            <a:spLocks/>
          </p:cNvSpPr>
          <p:nvPr/>
        </p:nvSpPr>
        <p:spPr bwMode="auto">
          <a:xfrm>
            <a:off x="812270" y="5138201"/>
            <a:ext cx="14631460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4000" dirty="0"/>
              <a:t>Take Away from this Work</a:t>
            </a:r>
            <a:endParaRPr lang="en-US" sz="40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585BEDA-8FB7-6E45-CAB6-14B0DB4D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0" y="6047031"/>
            <a:ext cx="14771147" cy="2886774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few-shot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regions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challenging.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alleviates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imbalance,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suffers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minor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Again,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6160490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Orleans city guide - Lonely Planet | Louisiana, USA, North America">
            <a:extLst>
              <a:ext uri="{FF2B5EF4-FFF2-40B4-BE49-F238E27FC236}">
                <a16:creationId xmlns:a16="http://schemas.microsoft.com/office/drawing/2014/main" id="{889F6706-91B3-F728-CE9D-44B3CA13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0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Data-Centric Learning from Unlabeled Graphs with Diffusion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2023</a:t>
            </a:r>
            <a:r>
              <a:rPr lang="zh-CN" altLang="en-US" sz="3200" dirty="0"/>
              <a:t> </a:t>
            </a:r>
            <a:r>
              <a:rPr lang="en-US" altLang="zh-CN" sz="3200" dirty="0"/>
              <a:t>Conference on Neural Information Processing Systems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291457" y="0"/>
            <a:ext cx="296828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Orleans,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endParaRPr 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“knowledge”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many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unlabeled</a:t>
            </a:r>
            <a:r>
              <a:rPr lang="zh-CN" altLang="en-US" dirty="0">
                <a:solidFill>
                  <a:srgbClr val="FF2600"/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graphs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property/task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9246008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property-labeled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subset.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might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even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(i.e.,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actual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value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=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n/a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problem,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broadly: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.”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Existing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parameters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Transfer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050" name="Picture 2" descr="Qmed+ Medical Device Suppliers">
            <a:extLst>
              <a:ext uri="{FF2B5EF4-FFF2-40B4-BE49-F238E27FC236}">
                <a16:creationId xmlns:a16="http://schemas.microsoft.com/office/drawing/2014/main" id="{AADF948E-F934-CB33-4E04-DA35296D6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76" y="2589233"/>
            <a:ext cx="5465091" cy="35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E4001-DA7B-4B01-3487-97F917B85A26}"/>
              </a:ext>
            </a:extLst>
          </p:cNvPr>
          <p:cNvSpPr txBox="1"/>
          <p:nvPr/>
        </p:nvSpPr>
        <p:spPr>
          <a:xfrm>
            <a:off x="10270475" y="6208295"/>
            <a:ext cx="5465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(Image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from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Qmed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+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Medical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Device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Supplies)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655" y="2250215"/>
            <a:ext cx="10609179" cy="673195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i="1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 initialization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 </a:t>
            </a:r>
            <a:r>
              <a:rPr lang="en-US" altLang="zh-CN" sz="2800" i="1" dirty="0">
                <a:solidFill>
                  <a:srgbClr val="FF2600"/>
                </a:solidFill>
              </a:rPr>
              <a:t>hardly interpret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how unlabeled graphs were able to improve the 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68924"/>
              </p:ext>
            </p:extLst>
          </p:nvPr>
        </p:nvGraphicFramePr>
        <p:xfrm>
          <a:off x="6027955" y="3370701"/>
          <a:ext cx="891988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7966"/>
              </p:ext>
            </p:extLst>
          </p:nvPr>
        </p:nvGraphicFramePr>
        <p:xfrm>
          <a:off x="6027955" y="5079931"/>
          <a:ext cx="89198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(No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control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8690196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fragile: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perform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benefit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Because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extract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needed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adapts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implemented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optimized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minimal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sufficiency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principle,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guide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de-noising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process.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9D2A-37CF-BD6C-A1AF-70316AC3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10" y="2143517"/>
            <a:ext cx="4572000" cy="6508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030550" y="1954122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082555" y="1879678"/>
            <a:ext cx="988127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Training sets of ~500 examples are too limited.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Rationalization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Environment-based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Augmentations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(KDD’22)</a:t>
            </a:r>
          </a:p>
          <a:p>
            <a:endParaRPr lang="en-US" altLang="zh-CN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Label-anchored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(KDD’23)</a:t>
            </a:r>
          </a:p>
          <a:p>
            <a:endParaRPr lang="en-US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Data-centric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Transfer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with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Diffusion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Model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(NeurIPS’23)</a:t>
            </a:r>
            <a:endParaRPr lang="en-US" sz="3200" dirty="0">
              <a:solidFill>
                <a:srgbClr val="0432FF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6085" y="2029807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5F40-FF9C-D2B6-636F-DEDC476F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390" y="5786805"/>
            <a:ext cx="2882902" cy="269440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A6C39-1B36-F61B-F675-0E93419F1274}"/>
              </a:ext>
            </a:extLst>
          </p:cNvPr>
          <p:cNvSpPr txBox="1"/>
          <p:nvPr/>
        </p:nvSpPr>
        <p:spPr>
          <a:xfrm>
            <a:off x="9118806" y="7881044"/>
            <a:ext cx="369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…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e1501859.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32A54F-45F3-5860-6D63-3F6719A357D4}"/>
              </a:ext>
            </a:extLst>
          </p:cNvPr>
          <p:cNvSpPr txBox="1"/>
          <p:nvPr/>
        </p:nvSpPr>
        <p:spPr>
          <a:xfrm>
            <a:off x="8665046" y="5340044"/>
            <a:ext cx="4364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Over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1.2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million</a:t>
            </a:r>
          </a:p>
          <a:p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   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unlabeled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Six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endParaRPr lang="en-US" altLang="zh-CN" sz="3200" dirty="0"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 animBg="1"/>
      <p:bldP spid="19" grpId="0" animBg="1"/>
      <p:bldP spid="55" grpId="0"/>
      <p:bldP spid="57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16246-831D-9CC0-C219-CD1DAF1F5FCA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defPPr>
              <a:defRPr lang="en-US"/>
            </a:defPPr>
            <a:lvl1pPr algn="r" defTabSz="725552" rtl="0" fontAlgn="auto">
              <a:spcBef>
                <a:spcPts val="0"/>
              </a:spcBef>
              <a:spcAft>
                <a:spcPts val="0"/>
              </a:spcAft>
              <a:defRPr sz="2600" kern="12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7981D4-0186-B645-92FA-DC20677A32F2}"/>
              </a:ext>
            </a:extLst>
          </p:cNvPr>
          <p:cNvSpPr/>
          <p:nvPr/>
        </p:nvSpPr>
        <p:spPr>
          <a:xfrm>
            <a:off x="8690797" y="213528"/>
            <a:ext cx="7336995" cy="8808377"/>
          </a:xfrm>
          <a:prstGeom prst="roundRect">
            <a:avLst>
              <a:gd name="adj" fmla="val 365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4652E-0E6A-1378-5F71-DCD998D6897F}"/>
              </a:ext>
            </a:extLst>
          </p:cNvPr>
          <p:cNvSpPr txBox="1"/>
          <p:nvPr/>
        </p:nvSpPr>
        <p:spPr>
          <a:xfrm>
            <a:off x="9763912" y="369066"/>
            <a:ext cx="5450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Augmentation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4A728-ECC7-E77B-D219-A32712AC43B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1579" y="2922742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20513" r="-15385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D6B2E06-4CC5-71E3-8D98-B2158BF718BB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FE1EAB-3213-89C2-1DCB-5A9CBD43B95E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5CCED1-3108-45E7-28E0-5F14FB821E6E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ED585-784E-1C79-EACA-69EDC520DB2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7FFEF27-79E0-E3CB-B75E-2E591D148D21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D7E0925-CFA8-F1C9-0D38-04DD1C331755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2A90A6-7AC6-48B6-1FBB-6ABC69EDBA28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2ABBFF-7D97-795A-6983-C892928C8583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15094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174D47-BA00-1342-941A-C5C68EFA2E9F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2000" r="-204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E67FBA-E277-4254-B511-600F7C2D69B1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20433A-D947-12DC-7404-CD3160728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70B7A6-FA85-3F57-6692-99BBF64C9B6C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D21111A-02B8-9B6B-755D-6C36051085BC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913110-B047-E499-D850-085F1B3756FC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895B0C0-B582-6B75-4822-26737388B901}"/>
                </a:ext>
              </a:extLst>
            </p:cNvPr>
            <p:cNvCxnSpPr>
              <a:cxnSpLocks/>
              <a:stCxn id="52" idx="2"/>
              <a:endCxn id="15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E8FE9-3A06-F5FA-7206-23D46654C6FD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5A32B-D1BB-F74E-1275-4C9C45B4876C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CD218D2-AD20-E067-D5DA-8680704F4D88}"/>
              </a:ext>
            </a:extLst>
          </p:cNvPr>
          <p:cNvSpPr txBox="1"/>
          <p:nvPr/>
        </p:nvSpPr>
        <p:spPr>
          <a:xfrm>
            <a:off x="8866315" y="3786719"/>
            <a:ext cx="3533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representation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learning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(via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GNNs)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240F3-FEB1-4F97-DB05-E221CF2C4A75}"/>
              </a:ext>
            </a:extLst>
          </p:cNvPr>
          <p:cNvSpPr txBox="1"/>
          <p:nvPr/>
        </p:nvSpPr>
        <p:spPr>
          <a:xfrm>
            <a:off x="8974742" y="5547051"/>
            <a:ext cx="3533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Regression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function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86A3EC-C943-E522-7326-FBE9BCE64522}"/>
              </a:ext>
            </a:extLst>
          </p:cNvPr>
          <p:cNvCxnSpPr>
            <a:endCxn id="24" idx="1"/>
          </p:cNvCxnSpPr>
          <p:nvPr/>
        </p:nvCxnSpPr>
        <p:spPr>
          <a:xfrm>
            <a:off x="12154620" y="4157597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7A906C-AC95-4F7C-EB9E-19A8559F9D05}"/>
              </a:ext>
            </a:extLst>
          </p:cNvPr>
          <p:cNvCxnSpPr/>
          <p:nvPr/>
        </p:nvCxnSpPr>
        <p:spPr>
          <a:xfrm>
            <a:off x="12110747" y="5780468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E6421E-2263-D336-7A25-C7175873976E}"/>
              </a:ext>
            </a:extLst>
          </p:cNvPr>
          <p:cNvSpPr txBox="1"/>
          <p:nvPr/>
        </p:nvSpPr>
        <p:spPr>
          <a:xfrm>
            <a:off x="8832769" y="1052715"/>
            <a:ext cx="7053050" cy="181588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Techniques used to </a:t>
            </a:r>
            <a:r>
              <a:rPr lang="en-US" altLang="zh-CN" sz="2800" b="1" dirty="0">
                <a:solidFill>
                  <a:schemeClr val="accent1"/>
                </a:solidFill>
                <a:latin typeface="Colfax" panose="020B0304000000010002" pitchFamily="34" charset="0"/>
              </a:rPr>
              <a:t>increase the amount of data</a:t>
            </a:r>
            <a:r>
              <a:rPr lang="en-US" altLang="zh-CN" sz="2800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by adding slightly modified copies of existing data or newly created synthetic data from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420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2308027"/>
            <a:ext cx="8584935" cy="138857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, D.C. - Wikipedia">
            <a:extLst>
              <a:ext uri="{FF2B5EF4-FFF2-40B4-BE49-F238E27FC236}">
                <a16:creationId xmlns:a16="http://schemas.microsoft.com/office/drawing/2014/main" id="{071FE31F-BA3A-69E1-4B0B-318FEAC4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1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sz="3200" dirty="0" err="1">
                <a:solidFill>
                  <a:schemeClr val="tx1"/>
                </a:solidFill>
              </a:rPr>
              <a:t>Jiaxin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21956</TotalTime>
  <Words>3385</Words>
  <Application>Microsoft Macintosh PowerPoint</Application>
  <PresentationFormat>Custom</PresentationFormat>
  <Paragraphs>1027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Kaiti TC</vt:lpstr>
      <vt:lpstr>Arial</vt:lpstr>
      <vt:lpstr>Avenir Medium</vt:lpstr>
      <vt:lpstr>Calibri</vt:lpstr>
      <vt:lpstr>Cambria Math</vt:lpstr>
      <vt:lpstr>Colfax</vt:lpstr>
      <vt:lpstr>Courier New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Augmentation for Graph Regression</vt:lpstr>
      <vt:lpstr>Graph Rationalization with Environment-based Augmentations</vt:lpstr>
      <vt:lpstr>What is Rationale?</vt:lpstr>
      <vt:lpstr>Graph Rationalization</vt:lpstr>
      <vt:lpstr>Baseline: Rationalization Improves Label Prediction</vt:lpstr>
      <vt:lpstr>Creating More Data Examples for Rationalization</vt:lpstr>
      <vt:lpstr>GREA: Graph Rationale/Environment-based Augmentation</vt:lpstr>
      <vt:lpstr>Augmentation in Latent Space</vt:lpstr>
      <vt:lpstr>Experiments: Polymer Property Prediction (Regression)</vt:lpstr>
      <vt:lpstr>Experiments: Molecule Property Prediction (Classification)</vt:lpstr>
      <vt:lpstr>Insights on Graph Rationalization</vt:lpstr>
      <vt:lpstr>Data Augmentation for Graph Regression</vt:lpstr>
      <vt:lpstr>Semi-Supervised Graph Imbalanced Regression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  <vt:lpstr>Experiments: Ablation Study</vt:lpstr>
      <vt:lpstr>Data Augmentation for Graph Regression</vt:lpstr>
      <vt:lpstr>Data-Centric Learning from Unlabeled Graphs with Diffusion Model</vt:lpstr>
      <vt:lpstr>Transfer Learning</vt:lpstr>
      <vt:lpstr>Parameter-Centric Transfer</vt:lpstr>
      <vt:lpstr>PowerPoint Presentation</vt:lpstr>
      <vt:lpstr>Data-Centric Transfer</vt:lpstr>
      <vt:lpstr>PowerPoint Presentation</vt:lpstr>
      <vt:lpstr>PowerPoint Presentation</vt:lpstr>
      <vt:lpstr>Insights on Data-Centric Transfer</vt:lpstr>
      <vt:lpstr>Conclusions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2937</cp:revision>
  <cp:lastPrinted>2016-04-21T19:59:33Z</cp:lastPrinted>
  <dcterms:created xsi:type="dcterms:W3CDTF">2013-10-17T20:28:19Z</dcterms:created>
  <dcterms:modified xsi:type="dcterms:W3CDTF">2023-11-05T15:17:37Z</dcterms:modified>
</cp:coreProperties>
</file>